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7" r:id="rId11"/>
    <p:sldId id="268" r:id="rId12"/>
    <p:sldId id="269" r:id="rId13"/>
    <p:sldId id="26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04D9-1DB5-4D71-8FB6-2D8A176308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7F75-D461-4F3C-8CD5-4F4BDE929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786DDDE-3C24-42F7-AD86-2E9235749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056784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Использование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лэпбука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 в работе воспитателя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6400800" cy="15617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Артеменко О.Н.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«Теремок»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20318" b="15818"/>
          <a:stretch/>
        </p:blipFill>
        <p:spPr bwMode="auto">
          <a:xfrm rot="10800000">
            <a:off x="2123728" y="4365104"/>
            <a:ext cx="4838890" cy="230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19" r="-2806" b="28230"/>
          <a:stretch/>
        </p:blipFill>
        <p:spPr bwMode="auto">
          <a:xfrm>
            <a:off x="1187624" y="1540076"/>
            <a:ext cx="7379766" cy="284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15161" y="476672"/>
            <a:ext cx="533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Лэпбук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«Зима»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59586">
            <a:off x="1732608" y="60651"/>
            <a:ext cx="3061079" cy="408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1" b="1861"/>
          <a:stretch/>
        </p:blipFill>
        <p:spPr bwMode="auto">
          <a:xfrm rot="16766709">
            <a:off x="5105445" y="1781712"/>
            <a:ext cx="2919485" cy="428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4293096"/>
            <a:ext cx="3081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Загадки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 зиме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8938" y="692696"/>
            <a:ext cx="38020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Пазлы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 картинки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«Зимние забавы»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44735">
            <a:off x="1676358" y="209666"/>
            <a:ext cx="2956215" cy="394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9" b="1173"/>
          <a:stretch/>
        </p:blipFill>
        <p:spPr bwMode="auto">
          <a:xfrm rot="16669469">
            <a:off x="4937192" y="2386918"/>
            <a:ext cx="3065927" cy="442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110266">
            <a:off x="1655656" y="446399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r="14952"/>
          <a:stretch/>
        </p:blipFill>
        <p:spPr bwMode="auto">
          <a:xfrm>
            <a:off x="5004048" y="2996952"/>
            <a:ext cx="388843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58830" y="764704"/>
            <a:ext cx="44336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Одеваемся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зимнюю прогулку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704" y="4277770"/>
            <a:ext cx="3820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Зимние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праздники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5570" r="7393" b="30256"/>
          <a:stretch/>
        </p:blipFill>
        <p:spPr bwMode="auto">
          <a:xfrm rot="15110266">
            <a:off x="522953" y="3078436"/>
            <a:ext cx="3815602" cy="27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13084" r="8813" b="2700"/>
          <a:stretch/>
        </p:blipFill>
        <p:spPr bwMode="auto">
          <a:xfrm rot="10800000">
            <a:off x="4306712" y="2658259"/>
            <a:ext cx="4648477" cy="356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450537"/>
            <a:ext cx="7385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Лэпбук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«Здравствуй осень!»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277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05957">
            <a:off x="1043698" y="564926"/>
            <a:ext cx="2850160" cy="380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76461">
            <a:off x="4927623" y="2418449"/>
            <a:ext cx="3169713" cy="422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45997" y="715029"/>
            <a:ext cx="3332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Осенние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месяцы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7012" y="4368431"/>
            <a:ext cx="2270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Дары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осени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10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467724">
            <a:off x="1129734" y="-126396"/>
            <a:ext cx="3413180" cy="455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028184">
            <a:off x="4475320" y="3162174"/>
            <a:ext cx="4091336" cy="306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45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3758">
            <a:off x="625085" y="728800"/>
            <a:ext cx="3665373" cy="274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95804">
            <a:off x="4810796" y="1209080"/>
            <a:ext cx="3489619" cy="261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r="12062" b="-72"/>
          <a:stretch/>
        </p:blipFill>
        <p:spPr>
          <a:xfrm>
            <a:off x="2411760" y="3717032"/>
            <a:ext cx="36724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t="7227" r="26187" b="11237"/>
          <a:stretch/>
        </p:blipFill>
        <p:spPr bwMode="auto">
          <a:xfrm rot="10113065">
            <a:off x="1279150" y="1911820"/>
            <a:ext cx="2667220" cy="366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9188" b="5724"/>
          <a:stretch/>
        </p:blipFill>
        <p:spPr bwMode="auto">
          <a:xfrm rot="11355495">
            <a:off x="4440117" y="1709537"/>
            <a:ext cx="4545095" cy="275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10402" r="9805" b="5938"/>
          <a:stretch/>
        </p:blipFill>
        <p:spPr>
          <a:xfrm rot="10800000">
            <a:off x="4283967" y="4518678"/>
            <a:ext cx="2289535" cy="2154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2000" y="205833"/>
            <a:ext cx="79859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Лэпбук</a:t>
            </a:r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«Пожарная безопасность»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79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611" y="620688"/>
            <a:ext cx="3763987" cy="282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2631" r="-109" b="14474"/>
          <a:stretch/>
        </p:blipFill>
        <p:spPr bwMode="auto">
          <a:xfrm rot="719826">
            <a:off x="5347690" y="1241185"/>
            <a:ext cx="3489179" cy="2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6237"/>
            <a:ext cx="3135436" cy="23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2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sz="2000" i="1" dirty="0" smtClean="0">
              <a:latin typeface="Comic Sans MS" panose="030F0702030302020204" pitchFamily="66" charset="0"/>
            </a:endParaRPr>
          </a:p>
          <a:p>
            <a:pPr indent="457200"/>
            <a:endParaRPr lang="ru-RU" sz="2000" i="1" dirty="0">
              <a:latin typeface="Comic Sans MS" panose="030F0702030302020204" pitchFamily="66" charset="0"/>
            </a:endParaRPr>
          </a:p>
          <a:p>
            <a:pPr indent="457200"/>
            <a:r>
              <a:rPr lang="ru-RU" sz="2000" i="1" dirty="0" smtClean="0">
                <a:latin typeface="Comic Sans MS" panose="030F0702030302020204" pitchFamily="66" charset="0"/>
              </a:rPr>
              <a:t>Современные  требования, предъявляемые государством к качеству образовательно – воспитательной деятельности в детском саду, подразумевают, что педагогу необходимо постоянно заниматься самообразованием, повышать свой уровень профессиональной компетентности и  владеть необходимыми образовательными технологиями.</a:t>
            </a:r>
          </a:p>
          <a:p>
            <a:pPr indent="457200"/>
            <a:endParaRPr lang="ru-RU" sz="2000" i="1" dirty="0" smtClean="0">
              <a:latin typeface="Comic Sans MS" panose="030F0702030302020204" pitchFamily="66" charset="0"/>
            </a:endParaRPr>
          </a:p>
          <a:p>
            <a:pPr indent="457200"/>
            <a:r>
              <a:rPr lang="ru-RU" sz="2000" i="1" dirty="0" smtClean="0">
                <a:latin typeface="Comic Sans MS" panose="030F0702030302020204" pitchFamily="66" charset="0"/>
              </a:rPr>
              <a:t>В связи с внедрением ФГОС дошкольного образования каждый педагог ищет новые подходы, идеи , формы и методы в своей педагогической деятельности, которые  были бы интересны дошкольникам и соответствовали бы их возрасту, и наиболее эффективно бы решали  педагогические, образовательные и воспитательные задачи.</a:t>
            </a:r>
          </a:p>
          <a:p>
            <a:pPr indent="457200"/>
            <a:endParaRPr lang="ru-RU" sz="2000" i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21402"/>
            <a:ext cx="3763986" cy="282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6" b="2002"/>
          <a:stretch/>
        </p:blipFill>
        <p:spPr bwMode="auto">
          <a:xfrm rot="11588029">
            <a:off x="5834782" y="626291"/>
            <a:ext cx="2803028" cy="259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6666" r="9375" b="10001"/>
          <a:stretch/>
        </p:blipFill>
        <p:spPr>
          <a:xfrm rot="20507727">
            <a:off x="1800419" y="4050455"/>
            <a:ext cx="3054655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5290" r="22824" b="9534"/>
          <a:stretch/>
        </p:blipFill>
        <p:spPr>
          <a:xfrm rot="1016769">
            <a:off x="5775260" y="4296964"/>
            <a:ext cx="24482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0811" r="2425" b="24117"/>
          <a:stretch/>
        </p:blipFill>
        <p:spPr bwMode="auto">
          <a:xfrm rot="15894177">
            <a:off x="1179484" y="712927"/>
            <a:ext cx="3021145" cy="23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" r="8081"/>
          <a:stretch/>
        </p:blipFill>
        <p:spPr bwMode="auto">
          <a:xfrm rot="11588029">
            <a:off x="5324156" y="553742"/>
            <a:ext cx="3081629" cy="253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4735" r="12187" b="3314"/>
          <a:stretch/>
        </p:blipFill>
        <p:spPr>
          <a:xfrm rot="15831374">
            <a:off x="1852252" y="3050632"/>
            <a:ext cx="2416286" cy="3493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1035" r="3802" b="4509"/>
          <a:stretch/>
        </p:blipFill>
        <p:spPr>
          <a:xfrm rot="11683205">
            <a:off x="5108434" y="3467477"/>
            <a:ext cx="3446793" cy="24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" r="4480" b="2677"/>
          <a:stretch/>
        </p:blipFill>
        <p:spPr bwMode="auto">
          <a:xfrm rot="15519642">
            <a:off x="1259787" y="724909"/>
            <a:ext cx="3163425" cy="267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292452">
            <a:off x="5508895" y="304584"/>
            <a:ext cx="2645871" cy="352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r="13576" b="4607"/>
          <a:stretch/>
        </p:blipFill>
        <p:spPr>
          <a:xfrm>
            <a:off x="3851920" y="3645024"/>
            <a:ext cx="2520280" cy="27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5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132856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 внимание!</a:t>
            </a:r>
            <a:endParaRPr lang="ru-RU" sz="6600" b="1" i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</a:p>
          <a:p>
            <a:pPr algn="ctr" fontAlgn="base"/>
            <a:endParaRPr lang="ru-RU" sz="2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 (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lap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колени, 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book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книга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</a:t>
            </a:r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интерактивная,  тематическая </a:t>
            </a: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папка.</a:t>
            </a:r>
          </a:p>
          <a:p>
            <a:pPr fontAlgn="base"/>
            <a:endParaRPr lang="ru-RU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6" b="4286"/>
          <a:stretch/>
        </p:blipFill>
        <p:spPr bwMode="auto">
          <a:xfrm rot="16200000">
            <a:off x="3131839" y="1556793"/>
            <a:ext cx="352839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3338" y="980728"/>
            <a:ext cx="7776864" cy="1224136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</a:rPr>
              <a:t> – разновидность метода проекта.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Создание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лэпбука</a:t>
            </a:r>
            <a:r>
              <a:rPr lang="ru-RU" sz="2800" b="1" dirty="0" smtClean="0">
                <a:solidFill>
                  <a:srgbClr val="FF0000"/>
                </a:solidFill>
              </a:rPr>
              <a:t> содержит все этапы проекта: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2564904"/>
            <a:ext cx="6912768" cy="3312367"/>
          </a:xfrm>
        </p:spPr>
        <p:txBody>
          <a:bodyPr/>
          <a:lstStyle/>
          <a:p>
            <a:r>
              <a:rPr lang="ru-RU" sz="2400" dirty="0" smtClean="0"/>
              <a:t>1) </a:t>
            </a:r>
            <a:r>
              <a:rPr lang="ru-RU" sz="2400" dirty="0" err="1" smtClean="0"/>
              <a:t>целеполагание</a:t>
            </a:r>
            <a:r>
              <a:rPr lang="ru-RU" sz="2400" dirty="0" smtClean="0"/>
              <a:t> (выбор темы) </a:t>
            </a:r>
          </a:p>
          <a:p>
            <a:r>
              <a:rPr lang="ru-RU" sz="2400" dirty="0" smtClean="0"/>
              <a:t> 2) разработка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 (составление плана)</a:t>
            </a:r>
          </a:p>
          <a:p>
            <a:r>
              <a:rPr lang="ru-RU" sz="2400" dirty="0" smtClean="0"/>
              <a:t> 3) выполнение (практическая часть)</a:t>
            </a:r>
          </a:p>
          <a:p>
            <a:r>
              <a:rPr lang="ru-RU" sz="2400" dirty="0" smtClean="0"/>
              <a:t> 4) подведение итогов.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Лэпбук отвечает всем требованиям ФГОС ДО к предметно-развивающей среде.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81462" y="1772816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Лэпбук :</a:t>
            </a:r>
          </a:p>
          <a:p>
            <a:r>
              <a:rPr lang="ru-RU" i="1" dirty="0" smtClean="0"/>
              <a:t>-информативен;</a:t>
            </a:r>
          </a:p>
          <a:p>
            <a:r>
              <a:rPr lang="ru-RU" i="1" dirty="0" smtClean="0"/>
              <a:t>- полифункционален: способствует развитию творчества, воображения.</a:t>
            </a:r>
          </a:p>
          <a:p>
            <a:r>
              <a:rPr lang="ru-RU" i="1" dirty="0" smtClean="0"/>
              <a:t>-пригоден к использованию одновременно группой детей (в том числе с участием взрослого как играющего партнера);</a:t>
            </a:r>
          </a:p>
          <a:p>
            <a:r>
              <a:rPr lang="ru-RU" i="1" dirty="0" smtClean="0"/>
              <a:t>-обладает дидактическими свойствами, несет в себе способы ознакомления с цветом, формой и т.д.;</a:t>
            </a:r>
          </a:p>
          <a:p>
            <a:r>
              <a:rPr lang="ru-RU" i="1" dirty="0" smtClean="0"/>
              <a:t>-является средством художественно-эстетического развития ребенка, приобщает его к миру искусства;</a:t>
            </a:r>
          </a:p>
          <a:p>
            <a:r>
              <a:rPr lang="ru-RU" i="1" dirty="0" smtClean="0"/>
              <a:t>-вариативной (есть несколько вариантов использования каждой его части);</a:t>
            </a:r>
          </a:p>
          <a:p>
            <a:r>
              <a:rPr lang="ru-RU" i="1" dirty="0" smtClean="0"/>
              <a:t>-его структура и содержание доступны детям дошкольного возраста;</a:t>
            </a:r>
          </a:p>
          <a:p>
            <a:r>
              <a:rPr lang="ru-RU" i="1" dirty="0" smtClean="0"/>
              <a:t>-обеспечивает игровую, познавательную, исследовательскую и творческую активность всех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400" y="476672"/>
            <a:ext cx="7603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Чем привлекательна данная форма работы?</a:t>
            </a:r>
            <a:r>
              <a:rPr lang="ru-RU" i="1" dirty="0" smtClean="0"/>
              <a:t>   </a:t>
            </a:r>
            <a:r>
              <a:rPr lang="ru-RU" dirty="0" smtClean="0"/>
              <a:t> 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071547"/>
            <a:ext cx="7560840" cy="559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i="1" dirty="0" smtClean="0"/>
              <a:t>1.  Лэпбук 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r>
              <a:rPr lang="ru-RU" sz="2000" i="1" dirty="0" smtClean="0"/>
              <a:t>  2.  Это отличный способ для повторения пройденного материала. В любое удобное время ребенок просто открывает Лэпбук и с радостью повторяет пройденное, рассматривая сделанную своими же руками книжку.</a:t>
            </a:r>
          </a:p>
          <a:p>
            <a:r>
              <a:rPr lang="ru-RU" sz="2000" i="1" dirty="0" smtClean="0"/>
              <a:t> 3. Ребенок может самостоятельно собирать и организовывать  информацию.</a:t>
            </a:r>
          </a:p>
          <a:p>
            <a:r>
              <a:rPr lang="ru-RU" sz="2000" i="1" dirty="0" smtClean="0"/>
              <a:t> 4.  При создании лэпбука можно 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pPr lvl="0"/>
            <a:r>
              <a:rPr lang="ru-RU" sz="2000" i="1" dirty="0" smtClean="0"/>
              <a:t>5.  Создание лэпбука является одним из видов совместной деятельности взрослого и детей. А может быть еще и формой представления итогов проекта или тематической недели. 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4054487"/>
          </a:xfrm>
        </p:spPr>
        <p:txBody>
          <a:bodyPr/>
          <a:lstStyle/>
          <a:p>
            <a:pPr marL="457200" indent="-457200" algn="ctr"/>
            <a:r>
              <a:rPr lang="ru-RU" sz="2400" i="1" dirty="0" smtClean="0"/>
              <a:t>1. Лэпбук – </a:t>
            </a:r>
            <a:r>
              <a:rPr lang="ru-RU" sz="2400" i="1" u="sng" dirty="0" smtClean="0"/>
              <a:t>активизирует</a:t>
            </a:r>
            <a:r>
              <a:rPr lang="ru-RU" sz="2400" i="1" dirty="0" smtClean="0"/>
              <a:t> у детей </a:t>
            </a:r>
            <a:r>
              <a:rPr lang="ru-RU" sz="2400" i="1" u="sng" dirty="0" smtClean="0"/>
              <a:t>интерес</a:t>
            </a:r>
            <a:r>
              <a:rPr lang="ru-RU" sz="2400" i="1" dirty="0" smtClean="0"/>
              <a:t> к познавательной деятельности;</a:t>
            </a:r>
            <a:br>
              <a:rPr lang="ru-RU" sz="2400" i="1" dirty="0" smtClean="0"/>
            </a:br>
            <a:r>
              <a:rPr lang="ru-RU" sz="2400" i="1" dirty="0" smtClean="0"/>
              <a:t>2.Появляется возможность </a:t>
            </a:r>
            <a:r>
              <a:rPr lang="ru-RU" sz="2400" i="1" u="sng" dirty="0" smtClean="0"/>
              <a:t>проявить</a:t>
            </a:r>
            <a:r>
              <a:rPr lang="ru-RU" sz="2400" i="1" dirty="0" smtClean="0"/>
              <a:t> себя </a:t>
            </a:r>
            <a:r>
              <a:rPr lang="ru-RU" sz="2400" i="1" u="sng" dirty="0" smtClean="0"/>
              <a:t>каждому ребёнку!</a:t>
            </a:r>
            <a:br>
              <a:rPr lang="ru-RU" sz="2400" i="1" u="sng" dirty="0" smtClean="0"/>
            </a:br>
            <a:r>
              <a:rPr lang="ru-RU" sz="2400" i="1" dirty="0" smtClean="0"/>
              <a:t>3.  Помогает детям </a:t>
            </a:r>
            <a:r>
              <a:rPr lang="ru-RU" sz="2400" i="1" u="sng" dirty="0" smtClean="0"/>
              <a:t>лучше понять и запомнить информацию </a:t>
            </a:r>
            <a:r>
              <a:rPr lang="ru-RU" sz="2400" i="1" dirty="0" smtClean="0"/>
              <a:t>(особенно, если ребёнок </a:t>
            </a:r>
            <a:r>
              <a:rPr lang="ru-RU" sz="2400" i="1" dirty="0" err="1" smtClean="0"/>
              <a:t>визуал</a:t>
            </a:r>
            <a:r>
              <a:rPr lang="ru-RU" sz="2400" i="1" dirty="0" smtClean="0"/>
              <a:t>)</a:t>
            </a:r>
            <a:br>
              <a:rPr lang="ru-RU" sz="2400" i="1" dirty="0" smtClean="0"/>
            </a:br>
            <a:r>
              <a:rPr lang="ru-RU" sz="2400" i="1" dirty="0" smtClean="0"/>
              <a:t>4.  Лэпбук – позволяет </a:t>
            </a:r>
            <a:r>
              <a:rPr lang="ru-RU" sz="2400" i="1" u="sng" dirty="0" smtClean="0"/>
              <a:t>сохранить </a:t>
            </a:r>
            <a:r>
              <a:rPr lang="ru-RU" sz="2400" i="1" dirty="0" smtClean="0"/>
              <a:t>собранный </a:t>
            </a:r>
            <a:r>
              <a:rPr lang="ru-RU" sz="2400" i="1" u="sng" dirty="0" smtClean="0"/>
              <a:t>материал;</a:t>
            </a:r>
            <a:br>
              <a:rPr lang="ru-RU" sz="2400" i="1" u="sng" dirty="0" smtClean="0"/>
            </a:br>
            <a:r>
              <a:rPr lang="ru-RU" sz="2400" i="1" dirty="0" smtClean="0"/>
              <a:t>5. </a:t>
            </a:r>
            <a:r>
              <a:rPr lang="ru-RU" altLang="ru-RU" sz="2400" i="1" dirty="0" smtClean="0"/>
              <a:t>Это просто </a:t>
            </a:r>
            <a:r>
              <a:rPr lang="ru-RU" altLang="ru-RU" sz="2400" i="1" u="sng" dirty="0" smtClean="0"/>
              <a:t>интересное и творческое занятие</a:t>
            </a:r>
            <a:r>
              <a:rPr lang="ru-RU" altLang="ru-RU" sz="2400" i="1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312" y="620688"/>
            <a:ext cx="8496943" cy="1775119"/>
          </a:xfrm>
        </p:spPr>
        <p:txBody>
          <a:bodyPr/>
          <a:lstStyle/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endParaRPr lang="ru-RU" sz="4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значимость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23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5836"/>
            <a:ext cx="8229600" cy="1143000"/>
          </a:xfrm>
        </p:spPr>
        <p:txBody>
          <a:bodyPr/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Лэпбук</a:t>
            </a:r>
            <a:r>
              <a:rPr lang="ru-RU" sz="4000" i="1" dirty="0" smtClean="0">
                <a:solidFill>
                  <a:srgbClr val="FF0000"/>
                </a:solidFill>
              </a:rPr>
              <a:t> можно использовать: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При изучении новой темы</a:t>
            </a:r>
          </a:p>
          <a:p>
            <a:r>
              <a:rPr lang="ru-RU" i="1" dirty="0" smtClean="0"/>
              <a:t>При закреплении полученных знаний</a:t>
            </a:r>
          </a:p>
          <a:p>
            <a:r>
              <a:rPr lang="ru-RU" i="1" dirty="0" smtClean="0"/>
              <a:t>В свободной деятельности детей</a:t>
            </a:r>
          </a:p>
          <a:p>
            <a:r>
              <a:rPr lang="ru-RU" i="1" dirty="0" smtClean="0"/>
              <a:t>Как итог проекта</a:t>
            </a:r>
          </a:p>
          <a:p>
            <a:r>
              <a:rPr lang="ru-RU" i="1" dirty="0" smtClean="0"/>
              <a:t>В работе с родителями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0969" y="1772816"/>
            <a:ext cx="76583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cs typeface="Times New Roman" pitchFamily="18" charset="0"/>
              </a:rPr>
              <a:t>Создание </a:t>
            </a:r>
            <a:r>
              <a:rPr lang="ru-RU" sz="2400" b="1" i="1" dirty="0">
                <a:cs typeface="Times New Roman" pitchFamily="18" charset="0"/>
              </a:rPr>
              <a:t>лэпбука - эффективное средство для привлечения родителей к сотрудничеству. </a:t>
            </a:r>
          </a:p>
          <a:p>
            <a:r>
              <a:rPr lang="ru-RU" sz="2400" b="1" i="1" dirty="0">
                <a:cs typeface="Times New Roman" pitchFamily="18" charset="0"/>
              </a:rPr>
              <a:t>Родители обеспечивают поддержку</a:t>
            </a:r>
            <a:r>
              <a:rPr lang="ru-RU" sz="2400" b="1" i="1" dirty="0" smtClean="0">
                <a:cs typeface="Times New Roman" pitchFamily="18" charset="0"/>
              </a:rPr>
              <a:t>:</a:t>
            </a:r>
            <a:endParaRPr lang="ru-RU" sz="2400" b="1" i="1" dirty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smtClean="0">
                <a:cs typeface="Times New Roman" pitchFamily="18" charset="0"/>
              </a:rPr>
              <a:t>организационную </a:t>
            </a:r>
            <a:r>
              <a:rPr lang="ru-RU" sz="2400" b="1" i="1" dirty="0">
                <a:cs typeface="Times New Roman" pitchFamily="18" charset="0"/>
              </a:rPr>
              <a:t>(экскурсии, походы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  <a:endParaRPr lang="ru-RU" sz="2400" b="1" i="1" dirty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smtClean="0">
                <a:cs typeface="Times New Roman" pitchFamily="18" charset="0"/>
              </a:rPr>
              <a:t>техническую </a:t>
            </a:r>
            <a:r>
              <a:rPr lang="ru-RU" sz="2400" b="1" i="1" dirty="0">
                <a:cs typeface="Times New Roman" pitchFamily="18" charset="0"/>
              </a:rPr>
              <a:t>(фото, видео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  <a:endParaRPr lang="ru-RU" sz="2400" b="1" i="1" dirty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smtClean="0">
                <a:cs typeface="Times New Roman" pitchFamily="18" charset="0"/>
              </a:rPr>
              <a:t>информационную </a:t>
            </a:r>
            <a:r>
              <a:rPr lang="ru-RU" sz="2400" b="1" i="1" dirty="0">
                <a:cs typeface="Times New Roman" pitchFamily="18" charset="0"/>
              </a:rPr>
              <a:t>(сбор информации для лэпбука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  <a:endParaRPr lang="ru-RU" sz="2400" b="1" i="1" dirty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smtClean="0">
                <a:cs typeface="Times New Roman" pitchFamily="18" charset="0"/>
              </a:rPr>
              <a:t>мотивационную </a:t>
            </a:r>
            <a:r>
              <a:rPr lang="ru-RU" sz="2400" b="1" i="1" dirty="0">
                <a:cs typeface="Times New Roman" pitchFamily="18" charset="0"/>
              </a:rPr>
              <a:t>(поддерживание </a:t>
            </a:r>
            <a:r>
              <a:rPr lang="ru-RU" sz="2400" b="1" i="1" dirty="0" smtClean="0">
                <a:cs typeface="Times New Roman" pitchFamily="18" charset="0"/>
              </a:rPr>
              <a:t>интереса,    уверенности </a:t>
            </a:r>
            <a:r>
              <a:rPr lang="ru-RU" sz="2400" b="1" i="1" dirty="0">
                <a:cs typeface="Times New Roman" pitchFamily="18" charset="0"/>
              </a:rPr>
              <a:t>в успехе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  <a:endParaRPr lang="ru-RU" sz="2400" b="1" i="1" dirty="0"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20688"/>
            <a:ext cx="639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+mj-lt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+mj-lt"/>
              </a:rPr>
              <a:t>– вид совместной                                                 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+mj-lt"/>
              </a:rPr>
              <a:t>   деятельности взрослого и ребенка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616</TotalTime>
  <Words>317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Batang</vt:lpstr>
      <vt:lpstr>Aharoni</vt:lpstr>
      <vt:lpstr>Arial</vt:lpstr>
      <vt:lpstr>Comic Sans MS</vt:lpstr>
      <vt:lpstr>Georgia</vt:lpstr>
      <vt:lpstr>Times New Roman</vt:lpstr>
      <vt:lpstr>Wingdings</vt:lpstr>
      <vt:lpstr>Тема11</vt:lpstr>
      <vt:lpstr>Использование лэпбука в работе воспитателя</vt:lpstr>
      <vt:lpstr>Презентация PowerPoint</vt:lpstr>
      <vt:lpstr>Презентация PowerPoint</vt:lpstr>
      <vt:lpstr>Лэпбук – разновидность метода проекта.   Создание лэпбука содержит все этапы проекта: </vt:lpstr>
      <vt:lpstr>Презентация PowerPoint</vt:lpstr>
      <vt:lpstr>Презентация PowerPoint</vt:lpstr>
      <vt:lpstr>1. Лэпбук – активизирует у детей интерес к познавательной деятельности; 2.Появляется возможность проявить себя каждому ребёнку! 3.  Помогает детям лучше понять и запомнить информацию (особенно, если ребёнок визуал) 4.  Лэпбук – позволяет сохранить собранный материал; 5. Это просто интересное и творческое занятие!   </vt:lpstr>
      <vt:lpstr>Лэпбук можно использовать: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воспитателя средней группы МБДОУ №26 г.Уфы Гариповой Зульфии Варисовны</dc:title>
  <dc:creator>USER</dc:creator>
  <cp:lastModifiedBy>Admin</cp:lastModifiedBy>
  <cp:revision>56</cp:revision>
  <dcterms:created xsi:type="dcterms:W3CDTF">2019-01-13T17:35:45Z</dcterms:created>
  <dcterms:modified xsi:type="dcterms:W3CDTF">2021-01-28T01:55:23Z</dcterms:modified>
</cp:coreProperties>
</file>